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74" r:id="rId12"/>
    <p:sldId id="266" r:id="rId13"/>
    <p:sldId id="270" r:id="rId14"/>
    <p:sldId id="273" r:id="rId15"/>
    <p:sldId id="267" r:id="rId16"/>
    <p:sldId id="268" r:id="rId17"/>
    <p:sldId id="271" r:id="rId18"/>
    <p:sldId id="272" r:id="rId19"/>
    <p:sldId id="269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A67984-F45E-F746-8B99-C1445F7BDF30}" v="545" dt="2024-04-03T13:50:10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6"/>
  </p:normalViewPr>
  <p:slideViewPr>
    <p:cSldViewPr snapToGrid="0">
      <p:cViewPr varScale="1">
        <p:scale>
          <a:sx n="121" d="100"/>
          <a:sy n="12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4116A2-D848-AB39-E9EC-876231B75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78598C5-8965-8CEF-250B-9A8430483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085079-77D8-6E0E-1B27-963B89F55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91176E-E149-84C4-D8BF-76AD7E166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2E4E36-74C4-6FE2-F940-45E5AF58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91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B55405-4AF0-2A20-B341-A41ADE689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F73F2E-1B77-0CF4-596F-A75325451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848E59-EF4C-E1E0-D054-BB40E417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988C01-F309-8F13-88FE-9161B828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BB0DFE-844C-BAFE-71CE-8B44244B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174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09448-6DBE-17E8-EE6C-FF05BD5B3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457A5A-FBA1-6AD1-64C0-D0C322D1F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6496AF-C47D-E255-9B95-391969A7E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34784B-711E-4FC1-8BBB-EC38AE89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96D8F5-E6C6-F0EB-89AB-071EAA0F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231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5AFAA9-C526-8D99-C32F-71294B90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C7ACB-2FB5-D7C5-6F3C-3D89A8D53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05BDCD-A55A-4B3C-FDFF-05A591A4C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5B17F0A-BED6-A7CB-64CE-9E3D0260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C96839-6E24-2C55-9334-56404EA6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063C1F-91E5-777B-BB21-A0847BDA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017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A117DE-5E2D-4587-BE0B-760E9AC0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E30BBE-305A-6CAB-7FB7-61B07994F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F8046C3-2071-39D3-913D-65950B124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EFB008A-93BF-285C-DB3C-9B02A22AD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52DB344-3DFB-4788-2957-662125173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CE1A469-388A-37F4-F201-C0B0DAC8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017FB08-08B8-E9DD-2DDC-2DAD6C6F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F2B5E0-106A-F644-020D-F89512B8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65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2B47E9-C13E-1B58-5EEB-7ED86DD2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25A2436-84DE-2585-41D8-2B0BC753A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20DDB62-6113-CE46-A436-367FD3967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0E4D720-08A3-C7E1-B42A-3CBF08D1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32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161E947-FB66-BAA9-BE12-113C245C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C955F81-B824-5563-8834-CEA132489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A69965-380F-86A1-0FA1-4F77B9853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379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2D8CA9-7428-F04A-BA93-D47BD21A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3F74A4-365E-5666-77F3-44D995482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962A67-15BF-BC25-BE36-9C5BE194D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22AB385-8540-A256-E06B-0D66A92F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3D0C3C-26AF-DCBB-85BE-F6715994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41833A-8AFB-E03E-0C8D-E0D3A4F9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83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219953-B534-4905-4A9E-844C95D8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DCEB670-A72B-57BD-1999-84AEF5104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560164C-A785-221C-27BF-CAE13355C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771163-F29E-B320-2D0B-E86EAA28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9D65A58-F8B3-B31F-44E5-A7620B2C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00197C7-09DF-4D55-3942-8A4BAA8C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44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B5980F-6EDC-26C5-5650-325B2C8BF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89FACB1-8E08-A26E-02C8-33EB3066E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D4B8CE-DBA7-0963-9226-31008FBC9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7F591E-388E-DD11-3C01-2B47473BB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211213-9F16-8664-1012-6BEE8A021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13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A191D74-DE58-D52B-7F78-402B66CC7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4E2D5ED-85B9-C195-AC44-BFAC47E8F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D7ACB0-ED82-19FA-5F85-310C649D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72D346-BB6D-95E2-954C-E3DBF151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3D056A-B0B0-BDAF-DB0E-22EFBD813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581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45EB7B8-62D2-828E-E2D7-C9ACF932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C311AB-A838-9163-6F80-E04B7B239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1D4179-E227-5FBA-A722-8748D736E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03F4BF-0F08-9B45-98FB-A95B130D6AD0}" type="datetimeFigureOut">
              <a:rPr lang="it-IT" smtClean="0"/>
              <a:t>04/04/24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F62D6D-F1C1-6B0F-1C7D-281A04165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26E428-C044-6EEC-B111-B55F2DCC5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16AA3-45C9-B045-87D9-B09F9CA2FD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90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C2178D9-6E4B-625B-0E0D-7AECE298B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454" y="1360481"/>
            <a:ext cx="4605340" cy="2387600"/>
          </a:xfrm>
        </p:spPr>
        <p:txBody>
          <a:bodyPr>
            <a:normAutofit/>
          </a:bodyPr>
          <a:lstStyle/>
          <a:p>
            <a:pPr algn="l"/>
            <a:r>
              <a:rPr lang="it-IT" sz="5000" dirty="0">
                <a:solidFill>
                  <a:schemeClr val="bg1"/>
                </a:solidFill>
              </a:rPr>
              <a:t>La «santa pedofilia»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73D6064-4C3F-FD2F-0C1C-550531AD2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454" y="3840156"/>
            <a:ext cx="4605340" cy="1655762"/>
          </a:xfrm>
        </p:spPr>
        <p:txBody>
          <a:bodyPr>
            <a:normAutofit fontScale="92500"/>
          </a:bodyPr>
          <a:lstStyle/>
          <a:p>
            <a:pPr algn="l"/>
            <a:r>
              <a:rPr lang="it-IT" dirty="0">
                <a:solidFill>
                  <a:schemeClr val="bg1"/>
                </a:solidFill>
              </a:rPr>
              <a:t>La concezione biogenetica di Freud</a:t>
            </a:r>
          </a:p>
          <a:p>
            <a:pPr algn="l"/>
            <a:r>
              <a:rPr lang="it-IT" dirty="0">
                <a:solidFill>
                  <a:schemeClr val="bg1"/>
                </a:solidFill>
              </a:rPr>
              <a:t>La libido come pulsione sessuale. Pulsione come eccitamento organico</a:t>
            </a:r>
          </a:p>
          <a:p>
            <a:pPr algn="l"/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5" name="Immagine 4" descr="Immagine che contiene testo, Rettangolo, elettronica&#10;&#10;Descrizione generata automaticamente">
            <a:extLst>
              <a:ext uri="{FF2B5EF4-FFF2-40B4-BE49-F238E27FC236}">
                <a16:creationId xmlns:a16="http://schemas.microsoft.com/office/drawing/2014/main" id="{2FFFC8EB-8D6C-3636-2C58-E7677EB85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02" b="202"/>
          <a:stretch/>
        </p:blipFill>
        <p:spPr>
          <a:xfrm rot="5400000">
            <a:off x="6276679" y="953691"/>
            <a:ext cx="6627614" cy="4950618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6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B718CDB-AA98-3025-D8AE-6C7DA037B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549" y="360950"/>
            <a:ext cx="3350240" cy="53901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La </a:t>
            </a:r>
            <a:r>
              <a:rPr lang="en-US" sz="4000" err="1">
                <a:solidFill>
                  <a:schemeClr val="bg1"/>
                </a:solidFill>
              </a:rPr>
              <a:t>sessuologia</a:t>
            </a:r>
            <a:r>
              <a:rPr lang="en-US" sz="4000">
                <a:solidFill>
                  <a:schemeClr val="bg1"/>
                </a:solidFill>
              </a:rPr>
              <a:t> prima di Freud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 err="1">
                <a:solidFill>
                  <a:schemeClr val="bg1"/>
                </a:solidFill>
              </a:rPr>
              <a:t>Bisessualità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zone </a:t>
            </a:r>
            <a:r>
              <a:rPr lang="en-US" sz="4000" err="1">
                <a:solidFill>
                  <a:schemeClr val="bg1"/>
                </a:solidFill>
              </a:rPr>
              <a:t>erogene</a:t>
            </a:r>
            <a:r>
              <a:rPr lang="en-US" sz="4000">
                <a:solidFill>
                  <a:schemeClr val="bg1"/>
                </a:solidFill>
              </a:rPr>
              <a:t>( </a:t>
            </a:r>
            <a:r>
              <a:rPr lang="en-US" sz="4000" err="1">
                <a:solidFill>
                  <a:schemeClr val="bg1"/>
                </a:solidFill>
              </a:rPr>
              <a:t>isterogene</a:t>
            </a:r>
            <a:r>
              <a:rPr lang="en-US" sz="4000">
                <a:solidFill>
                  <a:schemeClr val="bg1"/>
                </a:solidFill>
              </a:rPr>
              <a:t>)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libido. </a:t>
            </a:r>
            <a:r>
              <a:rPr lang="en-US" sz="4000" err="1">
                <a:solidFill>
                  <a:schemeClr val="bg1"/>
                </a:solidFill>
              </a:rPr>
              <a:t>Approccio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biogenetico</a:t>
            </a:r>
            <a:endParaRPr lang="en-US" sz="4000">
              <a:solidFill>
                <a:schemeClr val="bg1"/>
              </a:solidFill>
            </a:endParaRPr>
          </a:p>
        </p:txBody>
      </p:sp>
      <p:pic>
        <p:nvPicPr>
          <p:cNvPr id="7" name="Immagine 6" descr="Immagine che contiene testo, schermata, Carattere, Rettangolo&#10;&#10;Descrizione generata automaticamente">
            <a:extLst>
              <a:ext uri="{FF2B5EF4-FFF2-40B4-BE49-F238E27FC236}">
                <a16:creationId xmlns:a16="http://schemas.microsoft.com/office/drawing/2014/main" id="{6C35B1E7-92D4-C61E-7FBF-BB2667D05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07" y="567365"/>
            <a:ext cx="2522456" cy="2726980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BA5B5C6-5941-941C-A264-6DC50E9E2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894" y="567365"/>
            <a:ext cx="2255887" cy="265398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7548" y="3209925"/>
            <a:ext cx="482824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 descr="Immagine che contiene testo, libro, lettera, carta&#10;&#10;Descrizione generata automaticamente">
            <a:extLst>
              <a:ext uri="{FF2B5EF4-FFF2-40B4-BE49-F238E27FC236}">
                <a16:creationId xmlns:a16="http://schemas.microsoft.com/office/drawing/2014/main" id="{DD8D5979-83CA-FB5C-6E90-9EAEEFCFA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494" y="3428999"/>
            <a:ext cx="1937843" cy="302788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A3C11F-06C7-4C4D-A907-4F4DAA902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8747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egnaposto contenuto 4" descr="Immagine che contiene testo, menu, documento&#10;&#10;Descrizione generata automaticamente">
            <a:extLst>
              <a:ext uri="{FF2B5EF4-FFF2-40B4-BE49-F238E27FC236}">
                <a16:creationId xmlns:a16="http://schemas.microsoft.com/office/drawing/2014/main" id="{5FCB1ADC-2F5F-8249-56CB-2FA1786F6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627893" y="3432790"/>
            <a:ext cx="1877287" cy="30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7CFE36-5AAD-CC87-5710-70E85368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Autofit/>
          </a:bodyPr>
          <a:lstStyle/>
          <a:p>
            <a:r>
              <a:rPr lang="it-IT">
                <a:solidFill>
                  <a:schemeClr val="bg1"/>
                </a:solidFill>
              </a:rPr>
              <a:t>Il bambino diventa seduttore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6509E9E-C005-A6C1-F2FD-DC1B78A41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La </a:t>
            </a:r>
            <a:r>
              <a:rPr lang="en-US" sz="4000" err="1">
                <a:solidFill>
                  <a:schemeClr val="bg1"/>
                </a:solidFill>
              </a:rPr>
              <a:t>pulsione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sessuale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cioè</a:t>
            </a:r>
            <a:r>
              <a:rPr lang="en-US" sz="4000">
                <a:solidFill>
                  <a:schemeClr val="bg1"/>
                </a:solidFill>
              </a:rPr>
              <a:t> la “libido” </a:t>
            </a:r>
            <a:r>
              <a:rPr lang="en-US" sz="4000" err="1">
                <a:solidFill>
                  <a:schemeClr val="bg1"/>
                </a:solidFill>
              </a:rPr>
              <a:t>è</a:t>
            </a:r>
            <a:r>
              <a:rPr lang="en-US" sz="4000">
                <a:solidFill>
                  <a:schemeClr val="bg1"/>
                </a:solidFill>
              </a:rPr>
              <a:t> la </a:t>
            </a:r>
            <a:r>
              <a:rPr lang="en-US" sz="4000" err="1">
                <a:solidFill>
                  <a:schemeClr val="bg1"/>
                </a:solidFill>
              </a:rPr>
              <a:t>stessa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sia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nel</a:t>
            </a:r>
            <a:r>
              <a:rPr lang="en-US" sz="4000">
                <a:solidFill>
                  <a:schemeClr val="bg1"/>
                </a:solidFill>
              </a:rPr>
              <a:t> bambino </a:t>
            </a:r>
            <a:r>
              <a:rPr lang="en-US" sz="4000" err="1">
                <a:solidFill>
                  <a:schemeClr val="bg1"/>
                </a:solidFill>
              </a:rPr>
              <a:t>che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nell’adulto</a:t>
            </a:r>
            <a:endParaRPr lang="en-US" sz="4000">
              <a:solidFill>
                <a:schemeClr val="bg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egnaposto contenuto 8" descr="Immagine che contiene testo, schermata, Carattere, lettera&#10;&#10;Descrizione generata automaticamente">
            <a:extLst>
              <a:ext uri="{FF2B5EF4-FFF2-40B4-BE49-F238E27FC236}">
                <a16:creationId xmlns:a16="http://schemas.microsoft.com/office/drawing/2014/main" id="{55291444-A1FF-D910-DF44-6109B2A5B7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2269"/>
          <a:stretch/>
        </p:blipFill>
        <p:spPr>
          <a:xfrm>
            <a:off x="6707720" y="-519738"/>
            <a:ext cx="6095998" cy="737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77076F3-0224-B8B9-95A5-D98BBB23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707132"/>
            <a:ext cx="3667125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3500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sacerdote</a:t>
            </a: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 il </a:t>
            </a:r>
            <a:r>
              <a:rPr lang="en-US" sz="3500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sacro</a:t>
            </a: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Emile </a:t>
            </a:r>
            <a:r>
              <a:rPr lang="en-US" sz="3500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Durkeim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Marcel </a:t>
            </a:r>
            <a:r>
              <a:rPr lang="en-US" sz="3500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Mauss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René Girard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Rudolf Otto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Mircea Eliade</a:t>
            </a:r>
            <a:b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35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egnaposto contenuto 4" descr="Immagine che contiene testo, Copertina del libro, Carattere, romanzo&#10;&#10;Descrizione generata automaticamente">
            <a:extLst>
              <a:ext uri="{FF2B5EF4-FFF2-40B4-BE49-F238E27FC236}">
                <a16:creationId xmlns:a16="http://schemas.microsoft.com/office/drawing/2014/main" id="{2D4037EC-1E6A-26B6-5D90-D6175B212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32" r="-2" b="-2"/>
          <a:stretch/>
        </p:blipFill>
        <p:spPr>
          <a:xfrm>
            <a:off x="126206" y="115193"/>
            <a:ext cx="4393841" cy="662761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096001" y="3209925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19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1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229ABDC-8F02-14D1-6B2D-DAD63369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Autofit/>
          </a:bodyPr>
          <a:lstStyle/>
          <a:p>
            <a:r>
              <a:rPr lang="it-IT" sz="2800" dirty="0" err="1">
                <a:solidFill>
                  <a:schemeClr val="bg1"/>
                </a:solidFill>
              </a:rPr>
              <a:t>Mysterium</a:t>
            </a:r>
            <a:r>
              <a:rPr lang="it-IT" sz="2800" dirty="0">
                <a:solidFill>
                  <a:schemeClr val="bg1"/>
                </a:solidFill>
              </a:rPr>
              <a:t> </a:t>
            </a:r>
            <a:r>
              <a:rPr lang="it-IT" sz="2800" dirty="0" err="1">
                <a:solidFill>
                  <a:schemeClr val="bg1"/>
                </a:solidFill>
              </a:rPr>
              <a:t>fascinans</a:t>
            </a:r>
            <a:r>
              <a:rPr lang="it-IT" sz="2800" dirty="0">
                <a:solidFill>
                  <a:schemeClr val="bg1"/>
                </a:solidFill>
              </a:rPr>
              <a:t> et </a:t>
            </a:r>
            <a:r>
              <a:rPr lang="it-IT" sz="2800" dirty="0" err="1">
                <a:solidFill>
                  <a:schemeClr val="bg1"/>
                </a:solidFill>
              </a:rPr>
              <a:t>tremendum</a:t>
            </a:r>
            <a:r>
              <a:rPr lang="it-IT" sz="2800" dirty="0">
                <a:solidFill>
                  <a:schemeClr val="bg1"/>
                </a:solidFill>
              </a:rPr>
              <a:t>:</a:t>
            </a:r>
            <a:r>
              <a:rPr lang="it-IT" sz="2800" i="1" dirty="0">
                <a:solidFill>
                  <a:schemeClr val="bg1"/>
                </a:solidFill>
              </a:rPr>
              <a:t> </a:t>
            </a:r>
            <a:r>
              <a:rPr lang="it-IT" sz="2800" i="1" dirty="0" err="1">
                <a:solidFill>
                  <a:schemeClr val="bg1"/>
                </a:solidFill>
              </a:rPr>
              <a:t>Gans</a:t>
            </a:r>
            <a:r>
              <a:rPr lang="it-IT" sz="2800" i="1" dirty="0">
                <a:solidFill>
                  <a:schemeClr val="bg1"/>
                </a:solidFill>
              </a:rPr>
              <a:t> </a:t>
            </a:r>
            <a:r>
              <a:rPr lang="it-IT" sz="2800" i="1" dirty="0" err="1">
                <a:solidFill>
                  <a:schemeClr val="bg1"/>
                </a:solidFill>
              </a:rPr>
              <a:t>andere</a:t>
            </a:r>
            <a:r>
              <a:rPr lang="it-IT" sz="2800" i="1" dirty="0">
                <a:solidFill>
                  <a:schemeClr val="bg1"/>
                </a:solidFill>
              </a:rPr>
              <a:t>, </a:t>
            </a:r>
            <a:r>
              <a:rPr lang="it-IT" sz="2800" dirty="0">
                <a:solidFill>
                  <a:schemeClr val="bg1"/>
                </a:solidFill>
              </a:rPr>
              <a:t>l’</a:t>
            </a:r>
            <a:r>
              <a:rPr lang="it-IT" sz="2800" dirty="0" err="1">
                <a:solidFill>
                  <a:schemeClr val="bg1"/>
                </a:solidFill>
              </a:rPr>
              <a:t>assolutamete</a:t>
            </a:r>
            <a:r>
              <a:rPr lang="it-IT" sz="2800" dirty="0">
                <a:solidFill>
                  <a:schemeClr val="bg1"/>
                </a:solidFill>
              </a:rPr>
              <a:t> altro</a:t>
            </a:r>
          </a:p>
        </p:txBody>
      </p:sp>
      <p:cxnSp>
        <p:nvCxnSpPr>
          <p:cNvPr id="26" name="Straight Connector 13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8">
            <a:extLst>
              <a:ext uri="{FF2B5EF4-FFF2-40B4-BE49-F238E27FC236}">
                <a16:creationId xmlns:a16="http://schemas.microsoft.com/office/drawing/2014/main" id="{E20D3439-5184-D014-CF5B-AD7B5AD1B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3401" y="1909191"/>
            <a:ext cx="5627684" cy="4500067"/>
          </a:xfrm>
        </p:spPr>
        <p:txBody>
          <a:bodyPr>
            <a:noAutofit/>
          </a:bodyPr>
          <a:lstStyle/>
          <a:p>
            <a:pPr lvl="2"/>
            <a:r>
              <a:rPr lang="en-US" sz="3200" err="1">
                <a:solidFill>
                  <a:schemeClr val="bg1"/>
                </a:solidFill>
              </a:rPr>
              <a:t>Nei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confronti</a:t>
            </a:r>
            <a:r>
              <a:rPr lang="en-US" sz="3200">
                <a:solidFill>
                  <a:schemeClr val="bg1"/>
                </a:solidFill>
              </a:rPr>
              <a:t> del Sanctum ci </a:t>
            </a:r>
            <a:r>
              <a:rPr lang="en-US" sz="3200" err="1">
                <a:solidFill>
                  <a:schemeClr val="bg1"/>
                </a:solidFill>
              </a:rPr>
              <a:t>sono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sentimenti</a:t>
            </a:r>
            <a:r>
              <a:rPr lang="en-US" sz="3200">
                <a:solidFill>
                  <a:schemeClr val="bg1"/>
                </a:solidFill>
              </a:rPr>
              <a:t> di  </a:t>
            </a:r>
            <a:r>
              <a:rPr lang="en-US" sz="3200" err="1">
                <a:solidFill>
                  <a:schemeClr val="bg1"/>
                </a:solidFill>
              </a:rPr>
              <a:t>inabissamento</a:t>
            </a:r>
            <a:r>
              <a:rPr lang="en-US" sz="3200">
                <a:solidFill>
                  <a:schemeClr val="bg1"/>
                </a:solidFill>
              </a:rPr>
              <a:t> , di </a:t>
            </a:r>
            <a:r>
              <a:rPr lang="en-US" sz="3200" err="1">
                <a:solidFill>
                  <a:schemeClr val="bg1"/>
                </a:solidFill>
              </a:rPr>
              <a:t>sprofondamento</a:t>
            </a:r>
            <a:r>
              <a:rPr lang="en-US" sz="3200">
                <a:solidFill>
                  <a:schemeClr val="bg1"/>
                </a:solidFill>
              </a:rPr>
              <a:t>, di </a:t>
            </a:r>
            <a:r>
              <a:rPr lang="en-US" sz="3200" err="1">
                <a:solidFill>
                  <a:schemeClr val="bg1"/>
                </a:solidFill>
              </a:rPr>
              <a:t>annullamento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dell’io</a:t>
            </a:r>
            <a:endParaRPr lang="en-US" sz="3200">
              <a:solidFill>
                <a:schemeClr val="bg1"/>
              </a:solidFill>
            </a:endParaRPr>
          </a:p>
          <a:p>
            <a:pPr lvl="2"/>
            <a:endParaRPr lang="en-US" sz="3200">
              <a:solidFill>
                <a:schemeClr val="bg1"/>
              </a:solidFill>
            </a:endParaRPr>
          </a:p>
          <a:p>
            <a:pPr lvl="2"/>
            <a:r>
              <a:rPr lang="en-US" sz="3200" err="1">
                <a:solidFill>
                  <a:schemeClr val="bg1"/>
                </a:solidFill>
              </a:rPr>
              <a:t>Categoria</a:t>
            </a:r>
            <a:r>
              <a:rPr lang="en-US" sz="3200">
                <a:solidFill>
                  <a:schemeClr val="bg1"/>
                </a:solidFill>
              </a:rPr>
              <a:t> a priori</a:t>
            </a:r>
          </a:p>
        </p:txBody>
      </p:sp>
      <p:cxnSp>
        <p:nvCxnSpPr>
          <p:cNvPr id="28" name="Straight Connector 15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egnaposto contenuto 4" descr="Immagine che contiene testo, schermata&#10;&#10;Descrizione generata automaticamente">
            <a:extLst>
              <a:ext uri="{FF2B5EF4-FFF2-40B4-BE49-F238E27FC236}">
                <a16:creationId xmlns:a16="http://schemas.microsoft.com/office/drawing/2014/main" id="{34771BA7-E3F4-7625-393D-2C852BB7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0"/>
            <a:ext cx="5160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84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A976E23-29EC-4E20-9EF6-B7CC4A821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5FCEC6-E657-46F1-925F-13ED19212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5BA8FCE-96F8-40B3-804C-10C27C02F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0593719-0C87-4B1E-B35D-0F97D2969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6F72299-2A02-44FA-A443-EFB406CF1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B09EF30-0043-45B4-B715-398AB3B37D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0227CAF-D3D1-454C-A6E3-466111AB0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0B68C07-78C0-4A8D-8839-959B33F07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C367BC4-E8BC-458E-B0F6-2033296CF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5985C1D-7493-A14A-1273-4AC766D0C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5563079" cy="2632080"/>
          </a:xfrm>
          <a:noFill/>
        </p:spPr>
        <p:txBody>
          <a:bodyPr anchor="t">
            <a:normAutofit fontScale="90000"/>
          </a:bodyPr>
          <a:lstStyle/>
          <a:p>
            <a:r>
              <a:rPr lang="it-IT" sz="4800" err="1">
                <a:solidFill>
                  <a:schemeClr val="bg1"/>
                </a:solidFill>
              </a:rPr>
              <a:t>Ierogenesi</a:t>
            </a:r>
            <a:r>
              <a:rPr lang="it-IT" sz="4800">
                <a:solidFill>
                  <a:schemeClr val="bg1"/>
                </a:solidFill>
              </a:rPr>
              <a:t>-Genesi umana dell’esperienza della potenza divina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0BDB76-BCEC-498E-BA26-C763CD9FA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8DF5DF-A251-4BC2-8965-4EDDD01FC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930D52D-708D-43A1-B073-469EFDB02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82491CB-6849-43BB-926B-D979A3DB09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1251642-9512-4A11-9670-BD1C3A99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277633-FF55-420D-87BC-0CB11FD6D0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452CEF2-C9EC-4C15-99E4-C781AB08A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0459E6-26A3-4EAC-A34C-D0792D88C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264D5E9-C8D4-444A-8B1B-C11FB47CB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DD99233-66AB-4E60-AF8A-A3259E6A4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4E8492A-EE2A-4BE3-A4B2-2BCE77DA40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222A220-AA24-4E60-83D6-D32FEB34D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4D57B34-C3CF-D781-3717-7971CEBC5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29" y="2709198"/>
            <a:ext cx="5563083" cy="2828892"/>
          </a:xfrm>
          <a:noFill/>
        </p:spPr>
        <p:txBody>
          <a:bodyPr anchor="t">
            <a:normAutofit fontScale="85000" lnSpcReduction="2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La </a:t>
            </a:r>
            <a:r>
              <a:rPr lang="en-US" sz="3200" dirty="0" err="1">
                <a:solidFill>
                  <a:schemeClr val="bg1"/>
                </a:solidFill>
              </a:rPr>
              <a:t>crisi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della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presenza</a:t>
            </a:r>
            <a:r>
              <a:rPr lang="en-US" sz="3200" dirty="0">
                <a:solidFill>
                  <a:schemeClr val="bg1"/>
                </a:solidFill>
              </a:rPr>
              <a:t>., </a:t>
            </a:r>
            <a:r>
              <a:rPr lang="en-US" sz="3200" dirty="0" err="1">
                <a:solidFill>
                  <a:schemeClr val="bg1"/>
                </a:solidFill>
              </a:rPr>
              <a:t>rischio</a:t>
            </a:r>
            <a:r>
              <a:rPr lang="en-US" sz="3200" dirty="0">
                <a:solidFill>
                  <a:schemeClr val="bg1"/>
                </a:solidFill>
              </a:rPr>
              <a:t> di non </a:t>
            </a:r>
            <a:r>
              <a:rPr lang="en-US" sz="3200" dirty="0" err="1">
                <a:solidFill>
                  <a:schemeClr val="bg1"/>
                </a:solidFill>
              </a:rPr>
              <a:t>esserci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nel</a:t>
            </a:r>
            <a:r>
              <a:rPr lang="en-US" sz="3200" dirty="0">
                <a:solidFill>
                  <a:schemeClr val="bg1"/>
                </a:solidFill>
              </a:rPr>
              <a:t> mondo. La </a:t>
            </a:r>
            <a:r>
              <a:rPr lang="en-US" sz="3200" dirty="0" err="1">
                <a:solidFill>
                  <a:schemeClr val="bg1"/>
                </a:solidFill>
              </a:rPr>
              <a:t>presenza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è</a:t>
            </a:r>
            <a:r>
              <a:rPr lang="en-US" sz="3200" dirty="0">
                <a:solidFill>
                  <a:schemeClr val="bg1"/>
                </a:solidFill>
              </a:rPr>
              <a:t> la </a:t>
            </a:r>
            <a:r>
              <a:rPr lang="en-US" sz="3200" dirty="0" err="1">
                <a:solidFill>
                  <a:schemeClr val="bg1"/>
                </a:solidFill>
              </a:rPr>
              <a:t>realtà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psichica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umana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che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può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perdersi</a:t>
            </a:r>
            <a:r>
              <a:rPr lang="en-US" sz="3200" dirty="0">
                <a:solidFill>
                  <a:schemeClr val="bg1"/>
                </a:solidFill>
              </a:rPr>
              <a:t> con derive </a:t>
            </a:r>
            <a:r>
              <a:rPr lang="en-US" sz="3200" dirty="0" err="1">
                <a:solidFill>
                  <a:schemeClr val="bg1"/>
                </a:solidFill>
              </a:rPr>
              <a:t>psicopatologiche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r>
              <a:rPr lang="en-US" sz="3200" dirty="0" err="1">
                <a:solidFill>
                  <a:schemeClr val="bg1"/>
                </a:solidFill>
              </a:rPr>
              <a:t>Fenomenologia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 err="1">
                <a:solidFill>
                  <a:schemeClr val="bg1"/>
                </a:solidFill>
              </a:rPr>
              <a:t>Filosofia</a:t>
            </a:r>
            <a:r>
              <a:rPr lang="en-US" sz="3200" dirty="0">
                <a:solidFill>
                  <a:schemeClr val="bg1"/>
                </a:solidFill>
              </a:rPr>
              <a:t> di Heidegger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Storia </a:t>
            </a:r>
            <a:r>
              <a:rPr lang="en-US" sz="3200" dirty="0" err="1">
                <a:solidFill>
                  <a:schemeClr val="bg1"/>
                </a:solidFill>
              </a:rPr>
              <a:t>della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religione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Segnaposto contenuto 4" descr="Immagine che contiene testo, carta, Prodotto di carta, Stampa&#10;&#10;Descrizione generata automaticamente">
            <a:extLst>
              <a:ext uri="{FF2B5EF4-FFF2-40B4-BE49-F238E27FC236}">
                <a16:creationId xmlns:a16="http://schemas.microsoft.com/office/drawing/2014/main" id="{9F326225-954C-6A2B-FB8A-8488A6DAF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055" y="724595"/>
            <a:ext cx="4134103" cy="543960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94F13521-5DF8-4DF5-A0B9-A718234B3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120609" y="797789"/>
            <a:ext cx="304800" cy="429768"/>
            <a:chOff x="215328" y="-46937"/>
            <a:chExt cx="304800" cy="2773841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46D4DF8-1672-4FA2-9826-FE37087C6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7A5B2F-EC14-4482-85C2-E1320F14D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F6FC815-E502-44E9-B346-1E771A5E2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1DCBABB-A77B-43CF-94EF-B785F32C4F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235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2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2E7EFC-C2AA-2EA7-0DA8-C184923B4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7" y="609600"/>
            <a:ext cx="5622132" cy="3505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crisi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della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presenza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 lo </a:t>
            </a: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smarrimento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i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Whanstimmung</a:t>
            </a:r>
            <a:r>
              <a:rPr lang="en-US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 descr="Immagine che contiene testo, calligrafia, Prodotto di carta, libro&#10;&#10;Descrizione generata automaticamente">
            <a:extLst>
              <a:ext uri="{FF2B5EF4-FFF2-40B4-BE49-F238E27FC236}">
                <a16:creationId xmlns:a16="http://schemas.microsoft.com/office/drawing/2014/main" id="{5A9B59B1-B361-7D18-6ACC-6F43D56B67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627" b="1"/>
          <a:stretch/>
        </p:blipFill>
        <p:spPr>
          <a:xfrm rot="5400000">
            <a:off x="8968550" y="-13525"/>
            <a:ext cx="3209924" cy="3236976"/>
          </a:xfrm>
          <a:prstGeom prst="rect">
            <a:avLst/>
          </a:prstGeom>
        </p:spPr>
      </p:pic>
      <p:pic>
        <p:nvPicPr>
          <p:cNvPr id="18" name="Immagine 17" descr="Immagine che contiene testo, Prodotto di carta, carta, Proprietà materiale&#10;&#10;Descrizione generata automaticamente">
            <a:extLst>
              <a:ext uri="{FF2B5EF4-FFF2-40B4-BE49-F238E27FC236}">
                <a16:creationId xmlns:a16="http://schemas.microsoft.com/office/drawing/2014/main" id="{ACE6A43B-84E0-F01D-554B-340D9381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24" r="41315" b="1"/>
          <a:stretch/>
        </p:blipFill>
        <p:spPr>
          <a:xfrm rot="5400000">
            <a:off x="7146131" y="1812131"/>
            <a:ext cx="3648076" cy="6443662"/>
          </a:xfrm>
          <a:prstGeom prst="rect">
            <a:avLst/>
          </a:prstGeom>
        </p:spPr>
      </p:pic>
      <p:pic>
        <p:nvPicPr>
          <p:cNvPr id="16" name="Segnaposto contenuto 15" descr="Immagine che contiene testo, Stampa, libro&#10;&#10;Descrizione generata automaticamente">
            <a:extLst>
              <a:ext uri="{FF2B5EF4-FFF2-40B4-BE49-F238E27FC236}">
                <a16:creationId xmlns:a16="http://schemas.microsoft.com/office/drawing/2014/main" id="{F94C515B-31CF-73E3-6DA1-0F6B6818E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285" r="22342" b="1"/>
          <a:stretch/>
        </p:blipFill>
        <p:spPr>
          <a:xfrm rot="5400000">
            <a:off x="5892753" y="-2328"/>
            <a:ext cx="3084062" cy="311005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28875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964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205E99-EE2A-A2B9-A403-ABB96293F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400" y="746235"/>
            <a:ext cx="4152462" cy="399393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sacerdote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l’istituto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religioso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risolve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crisi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della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presenza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rischio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annullamento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dell’Io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e del rapport o con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gli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altri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ristabilendo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con 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cerimoniale,con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rito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rapporto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con il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sacro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dimensione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astorica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sempre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identica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se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stessa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24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Pia </a:t>
            </a:r>
            <a:r>
              <a:rPr lang="en-US" sz="2400" i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fraus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soluzione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collettiv</a:t>
            </a:r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della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crisi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della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presenza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occulta la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derivazione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psicopatologica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5" name="Segnaposto contenuto 4" descr="Immagine che contiene cielo, aria aperta, nuvola, edificio&#10;&#10;Descrizione generata automaticamente">
            <a:extLst>
              <a:ext uri="{FF2B5EF4-FFF2-40B4-BE49-F238E27FC236}">
                <a16:creationId xmlns:a16="http://schemas.microsoft.com/office/drawing/2014/main" id="{CC880B6B-B69E-3594-B0F0-5F5B7A652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06" y="1363049"/>
            <a:ext cx="6167018" cy="4131902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4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CAD20A5-B9BF-4C29-B1C0-882CF36B4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Viso umano, uomo, poster&#10;&#10;Descrizione generata automaticamente">
            <a:extLst>
              <a:ext uri="{FF2B5EF4-FFF2-40B4-BE49-F238E27FC236}">
                <a16:creationId xmlns:a16="http://schemas.microsoft.com/office/drawing/2014/main" id="{64ED0C32-1A28-B24F-3988-4D51721BA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5124"/>
          <a:stretch/>
        </p:blipFill>
        <p:spPr>
          <a:xfrm>
            <a:off x="20" y="1"/>
            <a:ext cx="4752733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83847B-B7B4-4D47-875A-C45ADEF4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57900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CBDD82-D7D7-AC47-25D7-41726983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307" y="788276"/>
            <a:ext cx="4699253" cy="38383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i="1" err="1">
                <a:solidFill>
                  <a:schemeClr val="bg1">
                    <a:alpha val="60000"/>
                  </a:schemeClr>
                </a:solidFill>
              </a:rPr>
              <a:t>Geworfenheit</a:t>
            </a:r>
            <a:r>
              <a:rPr lang="en-US" i="1">
                <a:solidFill>
                  <a:schemeClr val="bg1">
                    <a:alpha val="60000"/>
                  </a:schemeClr>
                </a:solidFill>
              </a:rPr>
              <a:t>,</a:t>
            </a:r>
            <a:br>
              <a:rPr lang="en-US" i="1">
                <a:solidFill>
                  <a:schemeClr val="bg1">
                    <a:alpha val="60000"/>
                  </a:schemeClr>
                </a:solidFill>
              </a:rPr>
            </a:br>
            <a:r>
              <a:rPr lang="en-US" i="1" err="1">
                <a:solidFill>
                  <a:schemeClr val="bg1">
                    <a:alpha val="60000"/>
                  </a:schemeClr>
                </a:solidFill>
              </a:rPr>
              <a:t>Unheimlicheit</a:t>
            </a:r>
            <a:br>
              <a:rPr lang="en-US" i="1">
                <a:solidFill>
                  <a:schemeClr val="bg1">
                    <a:alpha val="60000"/>
                  </a:schemeClr>
                </a:solidFill>
              </a:rPr>
            </a:br>
            <a:br>
              <a:rPr lang="en-US" i="1">
                <a:solidFill>
                  <a:schemeClr val="bg1">
                    <a:alpha val="60000"/>
                  </a:schemeClr>
                </a:solidFill>
              </a:rPr>
            </a:br>
            <a:br>
              <a:rPr lang="en-US" i="1">
                <a:solidFill>
                  <a:schemeClr val="bg1">
                    <a:alpha val="60000"/>
                  </a:schemeClr>
                </a:solidFill>
              </a:rPr>
            </a:br>
            <a:r>
              <a:rPr lang="en-US">
                <a:solidFill>
                  <a:schemeClr val="bg1">
                    <a:alpha val="60000"/>
                  </a:schemeClr>
                </a:solidFill>
              </a:rPr>
              <a:t>Heidegger </a:t>
            </a:r>
            <a:r>
              <a:rPr lang="en-US" i="1">
                <a:solidFill>
                  <a:schemeClr val="bg1">
                    <a:alpha val="60000"/>
                  </a:schemeClr>
                </a:solidFill>
              </a:rPr>
              <a:t>versus </a:t>
            </a:r>
            <a:r>
              <a:rPr lang="en-US">
                <a:solidFill>
                  <a:schemeClr val="bg1">
                    <a:alpha val="60000"/>
                  </a:schemeClr>
                </a:solidFill>
              </a:rPr>
              <a:t>De Martino</a:t>
            </a:r>
            <a:endParaRPr lang="en-US" i="1">
              <a:solidFill>
                <a:schemeClr val="bg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5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5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975309-959B-460D-3CD2-760A7ADBE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100">
                <a:solidFill>
                  <a:schemeClr val="bg1"/>
                </a:solidFill>
              </a:rPr>
              <a:t>La</a:t>
            </a:r>
            <a:r>
              <a:rPr lang="en-US" sz="3100" i="1">
                <a:solidFill>
                  <a:schemeClr val="bg1"/>
                </a:solidFill>
              </a:rPr>
              <a:t> </a:t>
            </a:r>
            <a:r>
              <a:rPr lang="en-US" sz="3100" i="1" err="1">
                <a:solidFill>
                  <a:schemeClr val="bg1"/>
                </a:solidFill>
              </a:rPr>
              <a:t>Geworfenheit</a:t>
            </a:r>
            <a:r>
              <a:rPr lang="en-US" sz="3100">
                <a:solidFill>
                  <a:schemeClr val="bg1"/>
                </a:solidFill>
              </a:rPr>
              <a:t> e la </a:t>
            </a:r>
            <a:r>
              <a:rPr lang="en-US" sz="3100" err="1">
                <a:solidFill>
                  <a:schemeClr val="bg1"/>
                </a:solidFill>
              </a:rPr>
              <a:t>pulsione</a:t>
            </a:r>
            <a:r>
              <a:rPr lang="en-US" sz="3100">
                <a:solidFill>
                  <a:schemeClr val="bg1"/>
                </a:solidFill>
              </a:rPr>
              <a:t> di </a:t>
            </a:r>
            <a:r>
              <a:rPr lang="en-US" sz="3100" err="1">
                <a:solidFill>
                  <a:schemeClr val="bg1"/>
                </a:solidFill>
              </a:rPr>
              <a:t>annullamento</a:t>
            </a:r>
            <a:r>
              <a:rPr lang="en-US" sz="3100">
                <a:solidFill>
                  <a:schemeClr val="bg1"/>
                </a:solidFill>
              </a:rPr>
              <a:t> .</a:t>
            </a:r>
            <a:br>
              <a:rPr lang="en-US" sz="3100">
                <a:solidFill>
                  <a:schemeClr val="bg1"/>
                </a:solidFill>
              </a:rPr>
            </a:br>
            <a:r>
              <a:rPr lang="en-US" sz="3100">
                <a:solidFill>
                  <a:schemeClr val="bg1"/>
                </a:solidFill>
              </a:rPr>
              <a:t>La </a:t>
            </a:r>
            <a:r>
              <a:rPr lang="en-US" sz="3100" err="1">
                <a:solidFill>
                  <a:schemeClr val="bg1"/>
                </a:solidFill>
              </a:rPr>
              <a:t>crisi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della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presenza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è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annullamento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della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nascita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umana</a:t>
            </a:r>
            <a:br>
              <a:rPr lang="en-US" sz="3100">
                <a:solidFill>
                  <a:schemeClr val="bg1"/>
                </a:solidFill>
              </a:rPr>
            </a:br>
            <a:r>
              <a:rPr lang="en-US" sz="3100">
                <a:solidFill>
                  <a:schemeClr val="bg1"/>
                </a:solidFill>
              </a:rPr>
              <a:t> Il </a:t>
            </a:r>
            <a:r>
              <a:rPr lang="en-US" sz="3100" err="1">
                <a:solidFill>
                  <a:schemeClr val="bg1"/>
                </a:solidFill>
              </a:rPr>
              <a:t>fondamento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razzista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dell’animalità</a:t>
            </a:r>
            <a:r>
              <a:rPr lang="en-US" sz="3100">
                <a:solidFill>
                  <a:schemeClr val="bg1"/>
                </a:solidFill>
              </a:rPr>
              <a:t> </a:t>
            </a:r>
            <a:r>
              <a:rPr lang="en-US" sz="3100" err="1">
                <a:solidFill>
                  <a:schemeClr val="bg1"/>
                </a:solidFill>
              </a:rPr>
              <a:t>umana</a:t>
            </a:r>
            <a:endParaRPr lang="en-US" sz="3100">
              <a:solidFill>
                <a:schemeClr val="bg1"/>
              </a:solidFill>
            </a:endParaRPr>
          </a:p>
        </p:txBody>
      </p:sp>
      <p:sp>
        <p:nvSpPr>
          <p:cNvPr id="33" name="Freeform: Shape 27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1F91C5B-6E20-84F6-8B50-21429D429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214" y="1324062"/>
            <a:ext cx="3233211" cy="4591160"/>
          </a:xfrm>
          <a:prstGeom prst="rect">
            <a:avLst/>
          </a:prstGeom>
        </p:spPr>
      </p:pic>
      <p:pic>
        <p:nvPicPr>
          <p:cNvPr id="15" name="Segnaposto contenuto 14" descr="Immagine che contiene calligrafia, testo, schizzo, lettera&#10;&#10;Descrizione generata automaticamente">
            <a:extLst>
              <a:ext uri="{FF2B5EF4-FFF2-40B4-BE49-F238E27FC236}">
                <a16:creationId xmlns:a16="http://schemas.microsoft.com/office/drawing/2014/main" id="{C34F6FF3-14FD-E717-4822-DFC62B36B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32886" y="491013"/>
            <a:ext cx="2976841" cy="4731845"/>
          </a:xfrm>
        </p:spPr>
      </p:pic>
    </p:spTree>
    <p:extLst>
      <p:ext uri="{BB962C8B-B14F-4D97-AF65-F5344CB8AC3E}">
        <p14:creationId xmlns:p14="http://schemas.microsoft.com/office/powerpoint/2010/main" val="104893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D0649E6-3D16-9620-22EB-3060EA450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399" y="3342290"/>
            <a:ext cx="6265917" cy="171318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effectLst/>
              </a:rPr>
              <a:t>Freud: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rituale</a:t>
            </a:r>
            <a:r>
              <a:rPr lang="en-US" sz="2400" dirty="0">
                <a:solidFill>
                  <a:schemeClr val="bg1"/>
                </a:solidFill>
                <a:effectLst/>
              </a:rPr>
              <a:t> religioso e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rituale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ossessivo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sono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basati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entrambi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sul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conflitto</a:t>
            </a:r>
            <a:r>
              <a:rPr lang="en-US" sz="2400" dirty="0">
                <a:solidFill>
                  <a:schemeClr val="bg1"/>
                </a:solidFill>
                <a:effectLst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moti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pulsionali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perversi</a:t>
            </a:r>
            <a:r>
              <a:rPr lang="en-US" sz="2400" dirty="0">
                <a:solidFill>
                  <a:schemeClr val="bg1"/>
                </a:solidFill>
                <a:effectLst/>
              </a:rPr>
              <a:t>.</a:t>
            </a:r>
            <a:br>
              <a:rPr lang="en-US" sz="2400" dirty="0">
                <a:solidFill>
                  <a:schemeClr val="bg1"/>
                </a:solidFill>
                <a:effectLst/>
              </a:rPr>
            </a:br>
            <a:r>
              <a:rPr lang="en-US" sz="2400" dirty="0">
                <a:solidFill>
                  <a:schemeClr val="bg1"/>
                </a:solidFill>
                <a:effectLst/>
              </a:rPr>
              <a:t>Secondo De Martino ma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soprattutto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grazie</a:t>
            </a:r>
            <a:r>
              <a:rPr lang="en-US" sz="2400" dirty="0">
                <a:solidFill>
                  <a:schemeClr val="bg1"/>
                </a:solidFill>
                <a:effectLst/>
              </a:rPr>
              <a:t> a Massimo Fagioli,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si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è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compreso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che</a:t>
            </a:r>
            <a:r>
              <a:rPr lang="en-US" sz="2400" dirty="0">
                <a:solidFill>
                  <a:schemeClr val="bg1"/>
                </a:solidFill>
                <a:effectLst/>
              </a:rPr>
              <a:t>  la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religiosità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scaturisce</a:t>
            </a:r>
            <a:r>
              <a:rPr lang="en-US" sz="2400" dirty="0">
                <a:solidFill>
                  <a:schemeClr val="bg1"/>
                </a:solidFill>
                <a:effectLst/>
              </a:rPr>
              <a:t> da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processi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psicotici</a:t>
            </a:r>
            <a:r>
              <a:rPr lang="en-US" sz="2400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pulsione</a:t>
            </a:r>
            <a:r>
              <a:rPr lang="en-US" sz="2400" dirty="0">
                <a:solidFill>
                  <a:schemeClr val="bg1"/>
                </a:solidFill>
                <a:effectLst/>
              </a:rPr>
              <a:t> di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annullamento</a:t>
            </a:r>
            <a:r>
              <a:rPr lang="en-US" sz="2400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percezione</a:t>
            </a:r>
            <a:br>
              <a:rPr lang="en-US" sz="2400" dirty="0">
                <a:solidFill>
                  <a:schemeClr val="bg1"/>
                </a:solidFill>
                <a:effectLst/>
              </a:rPr>
            </a:br>
            <a:r>
              <a:rPr lang="en-US" sz="2400" dirty="0" err="1">
                <a:solidFill>
                  <a:schemeClr val="bg1"/>
                </a:solidFill>
                <a:effectLst/>
              </a:rPr>
              <a:t>delirante</a:t>
            </a:r>
            <a:r>
              <a:rPr lang="en-US" sz="2400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effectLst/>
              </a:rPr>
              <a:t>Whanstimmung</a:t>
            </a:r>
            <a:r>
              <a:rPr lang="en-US" sz="2400" i="1" dirty="0">
                <a:solidFill>
                  <a:schemeClr val="bg1"/>
                </a:solidFill>
                <a:effectLst/>
              </a:rPr>
              <a:t>.</a:t>
            </a:r>
            <a:br>
              <a:rPr lang="en-US" sz="2400" i="1" dirty="0">
                <a:solidFill>
                  <a:schemeClr val="bg1"/>
                </a:solidFill>
                <a:effectLst/>
              </a:rPr>
            </a:br>
            <a:br>
              <a:rPr lang="en-US" sz="2400" i="1" dirty="0">
                <a:solidFill>
                  <a:schemeClr val="bg1"/>
                </a:solidFill>
                <a:effectLst/>
              </a:rPr>
            </a:br>
            <a:r>
              <a:rPr lang="en-US" sz="2400" dirty="0" err="1">
                <a:solidFill>
                  <a:schemeClr val="bg1"/>
                </a:solidFill>
                <a:effectLst/>
              </a:rPr>
              <a:t>L’apofania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della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percezione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delirante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diventa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rivelazione</a:t>
            </a:r>
            <a:r>
              <a:rPr lang="en-US" sz="2400" dirty="0">
                <a:solidFill>
                  <a:schemeClr val="bg1"/>
                </a:solidFill>
                <a:effectLst/>
              </a:rPr>
              <a:t> di un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messagio</a:t>
            </a:r>
            <a:r>
              <a:rPr lang="en-US" sz="2400" dirty="0">
                <a:solidFill>
                  <a:schemeClr val="bg1"/>
                </a:solidFill>
                <a:effectLst/>
              </a:rPr>
              <a:t> di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salvezza</a:t>
            </a:r>
            <a:r>
              <a:rPr lang="en-US" sz="2400" dirty="0">
                <a:solidFill>
                  <a:schemeClr val="bg1"/>
                </a:solidFill>
                <a:effectLst/>
              </a:rPr>
              <a:t>, credenza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collettivamte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condivisa</a:t>
            </a:r>
            <a:r>
              <a:rPr lang="en-US" sz="2400" i="1" dirty="0">
                <a:solidFill>
                  <a:schemeClr val="bg1"/>
                </a:solidFill>
                <a:effectLst/>
              </a:rPr>
              <a:t>.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5" name="Segnaposto contenuto 4" descr="Immagine che contiene testo, circuito, elettronica&#10;&#10;Descrizione generata automaticamente">
            <a:extLst>
              <a:ext uri="{FF2B5EF4-FFF2-40B4-BE49-F238E27FC236}">
                <a16:creationId xmlns:a16="http://schemas.microsoft.com/office/drawing/2014/main" id="{35C3B2A6-96A2-CB0A-EB65-2E81979F4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5"/>
          <a:stretch/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5940850-07D2-6E5A-D61D-832E933000C0}"/>
              </a:ext>
            </a:extLst>
          </p:cNvPr>
          <p:cNvSpPr txBox="1"/>
          <p:nvPr/>
        </p:nvSpPr>
        <p:spPr>
          <a:xfrm>
            <a:off x="3048000" y="277738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</a:rPr>
              <a:t> :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sostanziale</a:t>
            </a:r>
            <a:r>
              <a:rPr lang="en-US" sz="1800" dirty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identità</a:t>
            </a:r>
            <a:r>
              <a:rPr lang="en-US" sz="1800" dirty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fra</a:t>
            </a:r>
            <a:r>
              <a:rPr lang="en-US" sz="1800" dirty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cerimoniali</a:t>
            </a:r>
            <a:r>
              <a:rPr lang="en-US" sz="1800" dirty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ossessivi</a:t>
            </a:r>
            <a:r>
              <a:rPr lang="en-US" sz="1800" dirty="0">
                <a:solidFill>
                  <a:schemeClr val="bg1"/>
                </a:solidFill>
                <a:effectLst/>
              </a:rPr>
              <a:t> e </a:t>
            </a:r>
            <a:r>
              <a:rPr lang="en-US" sz="1800" dirty="0" err="1">
                <a:solidFill>
                  <a:schemeClr val="bg1"/>
                </a:solidFill>
                <a:effectLst/>
              </a:rPr>
              <a:t>religiosi</a:t>
            </a:r>
            <a:br>
              <a:rPr lang="en-US" sz="1800" dirty="0">
                <a:solidFill>
                  <a:schemeClr val="bg1"/>
                </a:solidFill>
                <a:effectLst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3616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EC96AA1-44A0-5E72-DDFE-9BCE479EA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25" y="685801"/>
            <a:ext cx="4384649" cy="4752135"/>
          </a:xfrm>
        </p:spPr>
        <p:txBody>
          <a:bodyPr anchor="b">
            <a:normAutofit/>
          </a:bodyPr>
          <a:lstStyle/>
          <a:p>
            <a:pPr algn="ctr"/>
            <a:r>
              <a:rPr lang="it-IT" sz="2000">
                <a:solidFill>
                  <a:schemeClr val="bg1">
                    <a:alpha val="60000"/>
                  </a:schemeClr>
                </a:solidFill>
              </a:rPr>
              <a:t>Le radici storiche della castità sacerdotale.</a:t>
            </a:r>
            <a:br>
              <a:rPr lang="it-IT" sz="2000">
                <a:solidFill>
                  <a:schemeClr val="bg1">
                    <a:alpha val="60000"/>
                  </a:schemeClr>
                </a:solidFill>
              </a:rPr>
            </a:br>
            <a:r>
              <a:rPr lang="it-IT" sz="2000" err="1">
                <a:solidFill>
                  <a:schemeClr val="bg1">
                    <a:alpha val="60000"/>
                  </a:schemeClr>
                </a:solidFill>
              </a:rPr>
              <a:t>S.Paolo</a:t>
            </a:r>
            <a:br>
              <a:rPr lang="it-IT" sz="2000">
                <a:solidFill>
                  <a:schemeClr val="bg1">
                    <a:alpha val="60000"/>
                  </a:schemeClr>
                </a:solidFill>
              </a:rPr>
            </a:br>
            <a:r>
              <a:rPr lang="it-IT" sz="2000">
                <a:solidFill>
                  <a:schemeClr val="bg1">
                    <a:alpha val="60000"/>
                  </a:schemeClr>
                </a:solidFill>
              </a:rPr>
              <a:t> L’animalità dei santi talpa e dei santi brucanti nel deserto egiziano  (II-III sec)</a:t>
            </a:r>
            <a:br>
              <a:rPr lang="it-IT" sz="2000">
                <a:solidFill>
                  <a:schemeClr val="bg1">
                    <a:alpha val="60000"/>
                  </a:schemeClr>
                </a:solidFill>
              </a:rPr>
            </a:br>
            <a:r>
              <a:rPr lang="it-IT" sz="2000">
                <a:solidFill>
                  <a:schemeClr val="bg1">
                    <a:alpha val="60000"/>
                  </a:schemeClr>
                </a:solidFill>
              </a:rPr>
              <a:t>Spiritualità e animalità  si scambiano e si confondono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FA0F09B1-9676-770E-5E80-D9869D500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476" y="1151380"/>
            <a:ext cx="4193415" cy="2096707"/>
          </a:xfrm>
        </p:spPr>
      </p:pic>
      <p:pic>
        <p:nvPicPr>
          <p:cNvPr id="7" name="Immagine 6" descr="Immagine che contiene testo, libro, disegno&#10;&#10;Descrizione generata automaticamente">
            <a:extLst>
              <a:ext uri="{FF2B5EF4-FFF2-40B4-BE49-F238E27FC236}">
                <a16:creationId xmlns:a16="http://schemas.microsoft.com/office/drawing/2014/main" id="{0168C994-4D65-189C-5858-1D1244C43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274" y="1151380"/>
            <a:ext cx="2938131" cy="4555241"/>
          </a:xfrm>
          <a:prstGeom prst="rect">
            <a:avLst/>
          </a:prstGeom>
        </p:spPr>
      </p:pic>
      <p:pic>
        <p:nvPicPr>
          <p:cNvPr id="5" name="Segnaposto contenuto 4" descr="Immagine che contiene testo, carta, arte, Stampa&#10;&#10;Descrizione generata automaticamente">
            <a:extLst>
              <a:ext uri="{FF2B5EF4-FFF2-40B4-BE49-F238E27FC236}">
                <a16:creationId xmlns:a16="http://schemas.microsoft.com/office/drawing/2014/main" id="{9C379F75-DD9F-9893-530D-3C459503F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387" y="493308"/>
            <a:ext cx="3397457" cy="462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9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0" name="Rectangle 142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44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magine 8" descr="Immagine che contiene dipinto, uccello, disegno, illustrazione&#10;&#10;Descrizione generata automaticamente">
            <a:extLst>
              <a:ext uri="{FF2B5EF4-FFF2-40B4-BE49-F238E27FC236}">
                <a16:creationId xmlns:a16="http://schemas.microsoft.com/office/drawing/2014/main" id="{144757CB-B432-40D2-6D6D-64D02E61DB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17395" r="4053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CB83CB0-3F4B-BBA2-9A3A-515D4473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tentazioni di S.Antonio.</a:t>
            </a:r>
          </a:p>
        </p:txBody>
      </p:sp>
      <p:sp>
        <p:nvSpPr>
          <p:cNvPr id="76" name="Content Placeholder 10">
            <a:extLst>
              <a:ext uri="{FF2B5EF4-FFF2-40B4-BE49-F238E27FC236}">
                <a16:creationId xmlns:a16="http://schemas.microsoft.com/office/drawing/2014/main" id="{1E995997-572D-014E-AF09-83ADBD92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Annullare il corpo, la vitalità e la sessualità per affermare la sacralità e la santità.</a:t>
            </a:r>
          </a:p>
          <a:p>
            <a:r>
              <a:rPr lang="en-US" sz="2000">
                <a:solidFill>
                  <a:srgbClr val="FFFFFF"/>
                </a:solidFill>
              </a:rPr>
              <a:t>La pulsione sessuale diventa incoercibile  e dà luogo a vissuti allucinatori e deliranti, sporadicamente  ad acting out violenti contro donne e bambini</a:t>
            </a:r>
          </a:p>
        </p:txBody>
      </p:sp>
      <p:pic>
        <p:nvPicPr>
          <p:cNvPr id="5" name="Segnaposto contenuto 4" descr="Immagine che contiene testo, libro, Viso umano, poster&#10;&#10;Descrizione generata automaticamente">
            <a:extLst>
              <a:ext uri="{FF2B5EF4-FFF2-40B4-BE49-F238E27FC236}">
                <a16:creationId xmlns:a16="http://schemas.microsoft.com/office/drawing/2014/main" id="{A683803B-EF4E-9289-128C-817D606AB1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29" r="-1" b="-1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31801AE-4DFB-85A0-5DB8-B1BA65971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426" y="2615979"/>
            <a:ext cx="3956374" cy="16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88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789F4D-EB08-F363-E176-260ADC49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093077"/>
            <a:ext cx="4605340" cy="12822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La chiesa </a:t>
            </a:r>
            <a:r>
              <a:rPr lang="en-US" sz="5000" dirty="0" err="1">
                <a:solidFill>
                  <a:schemeClr val="bg1"/>
                </a:solidFill>
              </a:rPr>
              <a:t>istituzionale</a:t>
            </a:r>
            <a:r>
              <a:rPr lang="en-US" sz="5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7D9967-9E2D-A3E2-B69C-05E7E34AA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454" y="2375338"/>
            <a:ext cx="3821197" cy="12822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Ben 17 </a:t>
            </a:r>
            <a:r>
              <a:rPr lang="en-US" sz="2000" dirty="0" err="1">
                <a:solidFill>
                  <a:schemeClr val="bg1"/>
                </a:solidFill>
              </a:rPr>
              <a:t>papi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sono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macchiati</a:t>
            </a:r>
            <a:r>
              <a:rPr lang="en-US" sz="2000" dirty="0">
                <a:solidFill>
                  <a:schemeClr val="bg1"/>
                </a:solidFill>
              </a:rPr>
              <a:t> di </a:t>
            </a:r>
            <a:r>
              <a:rPr lang="en-US" sz="2000" dirty="0" err="1">
                <a:solidFill>
                  <a:schemeClr val="bg1"/>
                </a:solidFill>
              </a:rPr>
              <a:t>pedofilia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/>
                </a:solidFill>
              </a:rPr>
              <a:t>Mentalità</a:t>
            </a:r>
            <a:r>
              <a:rPr lang="en-US" sz="2000" dirty="0">
                <a:solidFill>
                  <a:schemeClr val="bg1"/>
                </a:solidFill>
              </a:rPr>
              <a:t> religiosa</a:t>
            </a:r>
          </a:p>
        </p:txBody>
      </p:sp>
      <p:cxnSp>
        <p:nvCxnSpPr>
          <p:cNvPr id="28" name="Straight Connector 22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4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2D9252F-EEAA-F06D-19EA-BBA912F3E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205" y="194657"/>
            <a:ext cx="1956491" cy="2763931"/>
          </a:xfrm>
          <a:prstGeom prst="rect">
            <a:avLst/>
          </a:prstGeom>
        </p:spPr>
      </p:pic>
      <p:pic>
        <p:nvPicPr>
          <p:cNvPr id="4" name="Immagine 3" descr="Immagine che contiene testo, vestiti, uomo, Viso umano&#10;&#10;Descrizione generata automaticamente">
            <a:extLst>
              <a:ext uri="{FF2B5EF4-FFF2-40B4-BE49-F238E27FC236}">
                <a16:creationId xmlns:a16="http://schemas.microsoft.com/office/drawing/2014/main" id="{03105FE5-42DB-52DE-9B8E-D50E6B373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684" y="457274"/>
            <a:ext cx="1978347" cy="2553866"/>
          </a:xfrm>
          <a:prstGeom prst="rect">
            <a:avLst/>
          </a:prstGeom>
        </p:spPr>
      </p:pic>
      <p:pic>
        <p:nvPicPr>
          <p:cNvPr id="7" name="Immagine 6" descr="Immagine che contiene testo, uomo, Viso umano, schermata&#10;&#10;Descrizione generata automaticamente">
            <a:extLst>
              <a:ext uri="{FF2B5EF4-FFF2-40B4-BE49-F238E27FC236}">
                <a16:creationId xmlns:a16="http://schemas.microsoft.com/office/drawing/2014/main" id="{5DF8E216-3393-B89D-E8CE-A4AE014E2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948" y="3353222"/>
            <a:ext cx="1625909" cy="331395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F3A6AFD-F883-6C77-F0B0-B84D0D4B03D2}"/>
              </a:ext>
            </a:extLst>
          </p:cNvPr>
          <p:cNvSpPr txBox="1"/>
          <p:nvPr/>
        </p:nvSpPr>
        <p:spPr>
          <a:xfrm>
            <a:off x="1396314" y="4238368"/>
            <a:ext cx="227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religiosa</a:t>
            </a:r>
          </a:p>
        </p:txBody>
      </p:sp>
      <p:pic>
        <p:nvPicPr>
          <p:cNvPr id="12" name="Immagine 11" descr="Immagine che contiene testo, schermata, aria aperta&#10;&#10;Descrizione generata automaticamente">
            <a:extLst>
              <a:ext uri="{FF2B5EF4-FFF2-40B4-BE49-F238E27FC236}">
                <a16:creationId xmlns:a16="http://schemas.microsoft.com/office/drawing/2014/main" id="{AFDD6B5A-6D97-137A-5979-09445C1EC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9499" y="3498147"/>
            <a:ext cx="2070100" cy="2705100"/>
          </a:xfrm>
          <a:prstGeom prst="rect">
            <a:avLst/>
          </a:prstGeom>
        </p:spPr>
      </p:pic>
      <p:pic>
        <p:nvPicPr>
          <p:cNvPr id="14" name="Immagine 13" descr="Immagine che contiene testo, poster, schermata&#10;&#10;Descrizione generata automaticamente">
            <a:extLst>
              <a:ext uri="{FF2B5EF4-FFF2-40B4-BE49-F238E27FC236}">
                <a16:creationId xmlns:a16="http://schemas.microsoft.com/office/drawing/2014/main" id="{5417AC40-FBDE-891C-C7D2-7D890984C7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9213" y="3353222"/>
            <a:ext cx="19177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4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schermata, documento, numero&#10;&#10;Descrizione generata automaticamente">
            <a:extLst>
              <a:ext uri="{FF2B5EF4-FFF2-40B4-BE49-F238E27FC236}">
                <a16:creationId xmlns:a16="http://schemas.microsoft.com/office/drawing/2014/main" id="{9936DCD6-6156-1C4E-AE57-91C9FFA9E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7" r="5591"/>
          <a:stretch/>
        </p:blipFill>
        <p:spPr>
          <a:xfrm>
            <a:off x="680483" y="685794"/>
            <a:ext cx="3114230" cy="5828785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BEDC19D-0DC5-4C5B-8148-FD7084E0D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087" y="302741"/>
            <a:ext cx="3582269" cy="4893275"/>
          </a:xfrm>
        </p:spPr>
        <p:txBody>
          <a:bodyPr anchor="t">
            <a:normAutofit/>
          </a:bodyPr>
          <a:lstStyle/>
          <a:p>
            <a:pPr algn="ctr"/>
            <a:r>
              <a:rPr lang="en-US" sz="4000" err="1">
                <a:solidFill>
                  <a:schemeClr val="bg1"/>
                </a:solidFill>
              </a:rPr>
              <a:t>Istinto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sessuale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cioè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animale</a:t>
            </a:r>
            <a:endParaRPr lang="en-US" sz="4000">
              <a:solidFill>
                <a:schemeClr val="bg1"/>
              </a:solidFill>
            </a:endParaRPr>
          </a:p>
          <a:p>
            <a:pPr algn="ctr"/>
            <a:r>
              <a:rPr lang="en-US" sz="4000" err="1">
                <a:solidFill>
                  <a:schemeClr val="bg1"/>
                </a:solidFill>
              </a:rPr>
              <a:t>Sublimazione</a:t>
            </a:r>
            <a:endParaRPr lang="en-US" sz="4000">
              <a:solidFill>
                <a:schemeClr val="bg1"/>
              </a:solidFill>
            </a:endParaRPr>
          </a:p>
          <a:p>
            <a:pPr algn="ctr"/>
            <a:r>
              <a:rPr lang="en-US" sz="4000">
                <a:solidFill>
                  <a:schemeClr val="bg1"/>
                </a:solidFill>
              </a:rPr>
              <a:t>(Sigmund Freud) </a:t>
            </a:r>
          </a:p>
        </p:txBody>
      </p:sp>
      <p:pic>
        <p:nvPicPr>
          <p:cNvPr id="7" name="Immagine 6" descr="Immagine che contiene testo, poster, libro, arte&#10;&#10;Descrizione generata automaticamente">
            <a:extLst>
              <a:ext uri="{FF2B5EF4-FFF2-40B4-BE49-F238E27FC236}">
                <a16:creationId xmlns:a16="http://schemas.microsoft.com/office/drawing/2014/main" id="{E8D5205A-1EAD-28DB-8CA0-9843CD920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3" r="9660"/>
          <a:stretch/>
        </p:blipFill>
        <p:spPr>
          <a:xfrm>
            <a:off x="8649730" y="685806"/>
            <a:ext cx="2861787" cy="540404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B90B60A-3760-1233-DCE1-401744619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0" y="-990599"/>
            <a:ext cx="6229350" cy="228600"/>
          </a:xfrm>
        </p:spPr>
        <p:txBody>
          <a:bodyPr>
            <a:normAutofit fontScale="90000"/>
          </a:bodyPr>
          <a:lstStyle/>
          <a:p>
            <a:r>
              <a:rPr lang="it-IT" sz="1100" err="1"/>
              <a:t>Imitatio</a:t>
            </a:r>
            <a:r>
              <a:rPr lang="it-IT" sz="1100"/>
              <a:t> </a:t>
            </a:r>
            <a:r>
              <a:rPr lang="it-IT" sz="1100" err="1"/>
              <a:t>Christi</a:t>
            </a:r>
            <a:endParaRPr lang="it-IT" sz="1100"/>
          </a:p>
        </p:txBody>
      </p:sp>
    </p:spTree>
    <p:extLst>
      <p:ext uri="{BB962C8B-B14F-4D97-AF65-F5344CB8AC3E}">
        <p14:creationId xmlns:p14="http://schemas.microsoft.com/office/powerpoint/2010/main" val="805496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5D1862-1CD1-88C1-7D56-9A443063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57200"/>
            <a:ext cx="4394200" cy="2507991"/>
          </a:xfrm>
        </p:spPr>
        <p:txBody>
          <a:bodyPr anchor="t">
            <a:noAutofit/>
          </a:bodyPr>
          <a:lstStyle/>
          <a:p>
            <a:r>
              <a:rPr lang="it-IT" sz="4000" dirty="0" err="1">
                <a:solidFill>
                  <a:schemeClr val="bg1"/>
                </a:solidFill>
              </a:rPr>
              <a:t>Imitatio</a:t>
            </a:r>
            <a:r>
              <a:rPr lang="it-IT" sz="4000" dirty="0">
                <a:solidFill>
                  <a:schemeClr val="bg1"/>
                </a:solidFill>
              </a:rPr>
              <a:t> </a:t>
            </a:r>
            <a:r>
              <a:rPr lang="it-IT" sz="4000" dirty="0" err="1">
                <a:solidFill>
                  <a:schemeClr val="bg1"/>
                </a:solidFill>
              </a:rPr>
              <a:t>Christi</a:t>
            </a:r>
            <a:r>
              <a:rPr lang="it-IT" sz="4000" dirty="0">
                <a:solidFill>
                  <a:schemeClr val="bg1"/>
                </a:solidFill>
              </a:rPr>
              <a:t>  cioè </a:t>
            </a:r>
            <a:br>
              <a:rPr lang="it-IT" sz="4000" dirty="0">
                <a:solidFill>
                  <a:schemeClr val="bg1"/>
                </a:solidFill>
              </a:rPr>
            </a:br>
            <a:r>
              <a:rPr lang="it-IT" sz="4000" dirty="0">
                <a:solidFill>
                  <a:schemeClr val="bg1"/>
                </a:solidFill>
              </a:rPr>
              <a:t>Olocausto: morte quotidiana a se stesso, sacrificio supremo nell’ambito di una dedizione totale a motivi sacri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09356A16-B727-A404-9A7D-5D8939423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4459184"/>
            <a:ext cx="4394200" cy="1713016"/>
          </a:xfrm>
        </p:spPr>
        <p:txBody>
          <a:bodyPr>
            <a:noAutofit/>
          </a:bodyPr>
          <a:lstStyle/>
          <a:p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Ideale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eroico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,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che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per il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prete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significa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il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sacrificio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della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propria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corporeità</a:t>
            </a:r>
            <a:r>
              <a:rPr lang="en-US">
                <a:solidFill>
                  <a:schemeClr val="bg1">
                    <a:alpha val="80000"/>
                  </a:schemeClr>
                </a:solidFill>
              </a:rPr>
              <a:t> e </a:t>
            </a:r>
            <a:r>
              <a:rPr lang="en-US" err="1">
                <a:solidFill>
                  <a:schemeClr val="bg1">
                    <a:alpha val="80000"/>
                  </a:schemeClr>
                </a:solidFill>
              </a:rPr>
              <a:t>sessualità</a:t>
            </a:r>
            <a:endParaRPr lang="en-US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Segnaposto contenuto 4" descr="Immagine che contiene dipinto, mitologia, Viso umano, uomo&#10;&#10;Descrizione generata automaticamente">
            <a:extLst>
              <a:ext uri="{FF2B5EF4-FFF2-40B4-BE49-F238E27FC236}">
                <a16:creationId xmlns:a16="http://schemas.microsoft.com/office/drawing/2014/main" id="{65BDA9F2-E54E-E492-6F81-A450CF7C0F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2" r="27747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22" name="Group 13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15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7611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924D8D7-57CF-CEFD-29E6-B4C860518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Grave stato dissociativo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E855309-7FAF-ABD2-7B21-A87F600B4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Una </a:t>
            </a:r>
            <a:r>
              <a:rPr lang="en-US" sz="4000" dirty="0" err="1">
                <a:solidFill>
                  <a:schemeClr val="bg1"/>
                </a:solidFill>
              </a:rPr>
              <a:t>teoria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delirante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della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sessualità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umana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si</a:t>
            </a:r>
            <a:r>
              <a:rPr lang="en-US" sz="4000" dirty="0">
                <a:solidFill>
                  <a:schemeClr val="bg1"/>
                </a:solidFill>
              </a:rPr>
              <a:t> traduce, per </a:t>
            </a:r>
            <a:r>
              <a:rPr lang="en-US" sz="4000" dirty="0" err="1">
                <a:solidFill>
                  <a:schemeClr val="bg1"/>
                </a:solidFill>
              </a:rPr>
              <a:t>soggetti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predisposti</a:t>
            </a:r>
            <a:r>
              <a:rPr lang="en-US" sz="4000" dirty="0">
                <a:solidFill>
                  <a:schemeClr val="bg1"/>
                </a:solidFill>
              </a:rPr>
              <a:t> in un </a:t>
            </a:r>
            <a:r>
              <a:rPr lang="en-US" sz="4000" dirty="0" err="1">
                <a:solidFill>
                  <a:schemeClr val="bg1"/>
                </a:solidFill>
              </a:rPr>
              <a:t>agire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schizofrenico</a:t>
            </a:r>
            <a:r>
              <a:rPr lang="en-US" sz="4000" dirty="0">
                <a:solidFill>
                  <a:schemeClr val="bg1"/>
                </a:solidFill>
              </a:rPr>
              <a:t>: </a:t>
            </a:r>
            <a:r>
              <a:rPr lang="en-US" sz="4000" dirty="0" err="1">
                <a:solidFill>
                  <a:schemeClr val="bg1"/>
                </a:solidFill>
              </a:rPr>
              <a:t>ritualità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privata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compulsiva</a:t>
            </a:r>
            <a:r>
              <a:rPr lang="en-US" sz="4000" dirty="0">
                <a:solidFill>
                  <a:schemeClr val="bg1"/>
                </a:solidFill>
              </a:rPr>
              <a:t>  e </a:t>
            </a:r>
            <a:r>
              <a:rPr lang="en-US" sz="4000" dirty="0" err="1">
                <a:solidFill>
                  <a:schemeClr val="bg1"/>
                </a:solidFill>
              </a:rPr>
              <a:t>masturbatoria</a:t>
            </a:r>
            <a:r>
              <a:rPr lang="en-US" sz="4000" dirty="0">
                <a:solidFill>
                  <a:schemeClr val="bg1"/>
                </a:solidFill>
              </a:rPr>
              <a:t>, in </a:t>
            </a:r>
            <a:r>
              <a:rPr lang="en-US" sz="4000" dirty="0" err="1">
                <a:solidFill>
                  <a:schemeClr val="bg1"/>
                </a:solidFill>
              </a:rPr>
              <a:t>quanto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tendente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freudianamente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alla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scarica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cioè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alla</a:t>
            </a:r>
            <a:r>
              <a:rPr lang="en-US" sz="4000" dirty="0">
                <a:solidFill>
                  <a:schemeClr val="bg1"/>
                </a:solidFill>
              </a:rPr>
              <a:t> “</a:t>
            </a:r>
            <a:r>
              <a:rPr lang="en-US" sz="4000" dirty="0" err="1">
                <a:solidFill>
                  <a:schemeClr val="bg1"/>
                </a:solidFill>
              </a:rPr>
              <a:t>detumescenza</a:t>
            </a:r>
            <a:r>
              <a:rPr lang="en-US" sz="4000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7" name="Immagine 6" descr="Immagine che contiene testo, aria aperta, segnaletica, cartello&#10;&#10;Descrizione generata automaticamente">
            <a:extLst>
              <a:ext uri="{FF2B5EF4-FFF2-40B4-BE49-F238E27FC236}">
                <a16:creationId xmlns:a16="http://schemas.microsoft.com/office/drawing/2014/main" id="{65409930-ECC2-D092-AB90-CF29C4AE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957" y="369913"/>
            <a:ext cx="3219112" cy="27845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unghia/chiodo, dito, persona&#10;&#10;Descrizione generata automaticamente">
            <a:extLst>
              <a:ext uri="{FF2B5EF4-FFF2-40B4-BE49-F238E27FC236}">
                <a16:creationId xmlns:a16="http://schemas.microsoft.com/office/drawing/2014/main" id="{97264FD9-5A24-8DB5-C2A7-0E62D62E4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661" y="3924824"/>
            <a:ext cx="3588640" cy="23954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9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7F60D73-BEA6-9D29-81E6-FE510C26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46940" cy="2200271"/>
          </a:xfrm>
        </p:spPr>
        <p:txBody>
          <a:bodyPr anchor="b">
            <a:normAutofit fontScale="90000"/>
          </a:bodyPr>
          <a:lstStyle/>
          <a:p>
            <a:r>
              <a:rPr lang="it-IT" sz="2100" dirty="0">
                <a:solidFill>
                  <a:schemeClr val="bg1"/>
                </a:solidFill>
              </a:rPr>
              <a:t>La santa pedofilia è  un sintomo del fatto che  il pensiero e la pratica religiosa non riescono  a far fronte a gravi derive psicopatologiche , che  hanno effetti devastanti a livello sociale e individuale.</a:t>
            </a:r>
            <a:br>
              <a:rPr lang="it-IT" sz="2100" dirty="0">
                <a:solidFill>
                  <a:schemeClr val="bg1"/>
                </a:solidFill>
              </a:rPr>
            </a:br>
            <a:r>
              <a:rPr lang="it-IT" sz="2100" dirty="0">
                <a:solidFill>
                  <a:schemeClr val="bg1"/>
                </a:solidFill>
              </a:rPr>
              <a:t>Il rischio psicopatologico è insito nella stessa concezione del Sacro, nella </a:t>
            </a:r>
            <a:r>
              <a:rPr lang="it-IT" sz="2100" dirty="0" err="1">
                <a:solidFill>
                  <a:schemeClr val="bg1"/>
                </a:solidFill>
              </a:rPr>
              <a:t>ierogenesi</a:t>
            </a:r>
            <a:endParaRPr lang="it-IT" sz="2100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56E4C2F-8C88-890E-D105-56433A0CB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870196"/>
            <a:ext cx="3996261" cy="313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La </a:t>
            </a:r>
            <a:r>
              <a:rPr lang="en-US" sz="2000" dirty="0" err="1">
                <a:solidFill>
                  <a:schemeClr val="bg1"/>
                </a:solidFill>
              </a:rPr>
              <a:t>psichiatria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deve</a:t>
            </a:r>
            <a:r>
              <a:rPr lang="en-US" sz="2000" dirty="0">
                <a:solidFill>
                  <a:schemeClr val="bg1"/>
                </a:solidFill>
              </a:rPr>
              <a:t> far </a:t>
            </a:r>
            <a:r>
              <a:rPr lang="en-US" sz="2000" dirty="0" err="1">
                <a:solidFill>
                  <a:schemeClr val="bg1"/>
                </a:solidFill>
              </a:rPr>
              <a:t>ricorso</a:t>
            </a:r>
            <a:r>
              <a:rPr lang="en-US" sz="2000" dirty="0">
                <a:solidFill>
                  <a:schemeClr val="bg1"/>
                </a:solidFill>
              </a:rPr>
              <a:t> a </a:t>
            </a:r>
            <a:r>
              <a:rPr lang="en-US" sz="2000" dirty="0" err="1">
                <a:solidFill>
                  <a:schemeClr val="bg1"/>
                </a:solidFill>
              </a:rPr>
              <a:t>nuovi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strumenti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concettuali</a:t>
            </a:r>
            <a:r>
              <a:rPr lang="en-US" sz="2000" dirty="0">
                <a:solidFill>
                  <a:schemeClr val="bg1"/>
                </a:solidFill>
              </a:rPr>
              <a:t> e </a:t>
            </a:r>
            <a:r>
              <a:rPr lang="en-US" sz="2000" dirty="0" err="1">
                <a:solidFill>
                  <a:schemeClr val="bg1"/>
                </a:solidFill>
              </a:rPr>
              <a:t>diagnostici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Si </a:t>
            </a:r>
            <a:r>
              <a:rPr lang="en-US" sz="2000" dirty="0" err="1">
                <a:solidFill>
                  <a:schemeClr val="bg1"/>
                </a:solidFill>
              </a:rPr>
              <a:t>può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pensare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che</a:t>
            </a:r>
            <a:r>
              <a:rPr lang="en-US" sz="2000" dirty="0">
                <a:solidFill>
                  <a:schemeClr val="bg1"/>
                </a:solidFill>
              </a:rPr>
              <a:t> le </a:t>
            </a:r>
            <a:r>
              <a:rPr lang="en-US" sz="2000" dirty="0" err="1">
                <a:solidFill>
                  <a:schemeClr val="bg1"/>
                </a:solidFill>
              </a:rPr>
              <a:t>istituzioni</a:t>
            </a:r>
            <a:r>
              <a:rPr lang="en-US" sz="2000" dirty="0">
                <a:solidFill>
                  <a:schemeClr val="bg1"/>
                </a:solidFill>
              </a:rPr>
              <a:t>, in particular modo quelle religiose </a:t>
            </a:r>
            <a:r>
              <a:rPr lang="en-US" sz="2000" dirty="0" err="1">
                <a:solidFill>
                  <a:schemeClr val="bg1"/>
                </a:solidFill>
              </a:rPr>
              <a:t>possono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avere</a:t>
            </a:r>
            <a:r>
              <a:rPr lang="en-US" sz="2000" dirty="0">
                <a:solidFill>
                  <a:schemeClr val="bg1"/>
                </a:solidFill>
              </a:rPr>
              <a:t> la </a:t>
            </a:r>
            <a:r>
              <a:rPr lang="en-US" sz="2000" dirty="0" err="1">
                <a:solidFill>
                  <a:schemeClr val="bg1"/>
                </a:solidFill>
              </a:rPr>
              <a:t>funzione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inconscia</a:t>
            </a:r>
            <a:r>
              <a:rPr lang="en-US" sz="2000" dirty="0">
                <a:solidFill>
                  <a:schemeClr val="bg1"/>
                </a:solidFill>
              </a:rPr>
              <a:t> di </a:t>
            </a:r>
            <a:r>
              <a:rPr lang="en-US" sz="2000" dirty="0" err="1">
                <a:solidFill>
                  <a:schemeClr val="bg1"/>
                </a:solidFill>
              </a:rPr>
              <a:t>contenimento</a:t>
            </a:r>
            <a:r>
              <a:rPr lang="en-US" sz="2000" dirty="0">
                <a:solidFill>
                  <a:schemeClr val="bg1"/>
                </a:solidFill>
              </a:rPr>
              <a:t> di </a:t>
            </a:r>
            <a:r>
              <a:rPr lang="en-US" sz="2000" dirty="0" err="1">
                <a:solidFill>
                  <a:schemeClr val="bg1"/>
                </a:solidFill>
              </a:rPr>
              <a:t>angosce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osicotiche</a:t>
            </a:r>
            <a:r>
              <a:rPr lang="en-US" sz="2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magine 8" descr="Immagine che contiene testo, Carattere, design&#10;&#10;Descrizione generata automaticamente">
            <a:extLst>
              <a:ext uri="{FF2B5EF4-FFF2-40B4-BE49-F238E27FC236}">
                <a16:creationId xmlns:a16="http://schemas.microsoft.com/office/drawing/2014/main" id="{CAA2CC42-3CCF-22D8-FFBD-597195E46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098" y="567983"/>
            <a:ext cx="2362200" cy="3441700"/>
          </a:xfrm>
          <a:prstGeom prst="rect">
            <a:avLst/>
          </a:prstGeom>
        </p:spPr>
      </p:pic>
      <p:pic>
        <p:nvPicPr>
          <p:cNvPr id="12" name="Immagine 11" descr="Immagine che contiene testo, Carattere, design&#10;&#10;Descrizione generata automaticamente">
            <a:extLst>
              <a:ext uri="{FF2B5EF4-FFF2-40B4-BE49-F238E27FC236}">
                <a16:creationId xmlns:a16="http://schemas.microsoft.com/office/drawing/2014/main" id="{519462DC-DA25-50A5-2A89-FF91CE7CB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263" y="1560551"/>
            <a:ext cx="25654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80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F0F811-09FD-178E-7875-850F113E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66C7FD-B5AC-8838-7DB4-0A647E000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2087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603</Words>
  <Application>Microsoft Macintosh PowerPoint</Application>
  <PresentationFormat>Widescreen</PresentationFormat>
  <Paragraphs>41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Tema di Office</vt:lpstr>
      <vt:lpstr>La «santa pedofilia»</vt:lpstr>
      <vt:lpstr>La sessuologia prima di Freud Bisessualità zone erogene( isterogene) libido. Approccio biogenetico</vt:lpstr>
      <vt:lpstr>Il bambino diventa seduttore</vt:lpstr>
      <vt:lpstr>Il sacerdote e il sacro   Emile Durkeim Marcel Mauss René Girard Rudolf Otto Mircea Eliade </vt:lpstr>
      <vt:lpstr>Mysterium fascinans et tremendum: Gans andere, l’assolutamete altro</vt:lpstr>
      <vt:lpstr>Ierogenesi-Genesi umana dell’esperienza della potenza divina</vt:lpstr>
      <vt:lpstr>La crisi della presenza e lo smarrimento (Whanstimmung)</vt:lpstr>
      <vt:lpstr>Il sacerdote, l’istituto religioso risolve la crisi della presenza, il rischio di annullamento dell’Io  e del rapport o con gli altri ristabilendo con il cerimoniale,con  il rito  il rapporto con il sacro, dimensione astorica sempre identica a se stessa. Pia fraus   La soluzione collettiva della crisi della presenza occulta la sua derivazione psicopatologica.</vt:lpstr>
      <vt:lpstr>Geworfenheit, Unheimlicheit   Heidegger versus De Martino</vt:lpstr>
      <vt:lpstr>La Geworfenheit e la pulsione di annullamento . La crisi della presenza è annullamento della nascita umana  Il fondamento razzista dell’animalità umana</vt:lpstr>
      <vt:lpstr>Freud: rituale religioso e rituale ossessivo sono basati entrambi sul conflitto con moti pulsionali perversi. Secondo De Martino ma soprattutto grazie a Massimo Fagioli, si è compreso che  la religiosità scaturisce da processi psicotici, pulsione di annullamento, percezione delirante, Whanstimmung.  L’apofania della percezione delirante diventa rivelazione di un messagio di salvezza, credenza collettivamte condivisa.</vt:lpstr>
      <vt:lpstr>Le radici storiche della castità sacerdotale. S.Paolo  L’animalità dei santi talpa e dei santi brucanti nel deserto egiziano  (II-III sec) Spiritualità e animalità  si scambiano e si confondono</vt:lpstr>
      <vt:lpstr>Le tentazioni di S.Antonio.</vt:lpstr>
      <vt:lpstr>La chiesa istituzionale </vt:lpstr>
      <vt:lpstr>Imitatio Christi</vt:lpstr>
      <vt:lpstr>Imitatio Christi  cioè  Olocausto: morte quotidiana a se stesso, sacrificio supremo nell’ambito di una dedizione totale a motivi sacri</vt:lpstr>
      <vt:lpstr>Grave stato dissociativo</vt:lpstr>
      <vt:lpstr>La santa pedofilia è  un sintomo del fatto che  il pensiero e la pratica religiosa non riescono  a far fronte a gravi derive psicopatologiche , che  hanno effetti devastanti a livello sociale e individuale. Il rischio psicopatologico è insito nella stessa concezione del Sacro, nella ierogenesi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«santa pedofilia»</dc:title>
  <dc:creator>domenico fargnoli</dc:creator>
  <cp:lastModifiedBy>domenico fargnoli</cp:lastModifiedBy>
  <cp:revision>7</cp:revision>
  <dcterms:created xsi:type="dcterms:W3CDTF">2024-04-01T09:07:13Z</dcterms:created>
  <dcterms:modified xsi:type="dcterms:W3CDTF">2024-04-05T09:13:15Z</dcterms:modified>
</cp:coreProperties>
</file>